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4"/>
    <p:restoredTop sz="94590"/>
  </p:normalViewPr>
  <p:slideViewPr>
    <p:cSldViewPr snapToGrid="0" snapToObjects="1">
      <p:cViewPr>
        <p:scale>
          <a:sx n="279" d="100"/>
          <a:sy n="279" d="100"/>
        </p:scale>
        <p:origin x="16" y="-10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418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552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31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873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234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06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20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387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364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668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160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E96D-F107-FA4A-BD5D-F7715BECAD01}" type="datetimeFigureOut">
              <a:rPr lang="es-ES_tradnl" smtClean="0"/>
              <a:t>15/11/23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269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emf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em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B3215928-7303-8D42-2C7B-EBDB349D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83" y="145763"/>
            <a:ext cx="3096000" cy="154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E378E8B-72FE-8A40-9FDF-7FED0C102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004" y="1726191"/>
            <a:ext cx="3096000" cy="1548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2B233A7-4B02-7786-045F-7E0C7D9ED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2918" y="145763"/>
            <a:ext cx="3096000" cy="1548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B89E8A0-5075-47DF-D796-DB906889A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8839" y="1726191"/>
            <a:ext cx="3096000" cy="1548000"/>
          </a:xfrm>
          <a:prstGeom prst="rect">
            <a:avLst/>
          </a:prstGeom>
        </p:spPr>
      </p:pic>
      <p:sp>
        <p:nvSpPr>
          <p:cNvPr id="130" name="矩形 129"/>
          <p:cNvSpPr/>
          <p:nvPr/>
        </p:nvSpPr>
        <p:spPr>
          <a:xfrm>
            <a:off x="83444" y="8823261"/>
            <a:ext cx="66247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zh-CN" sz="1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Figure 4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. Evaluation of Challenge 3: transcript identification without a reference annotation. a)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Number of detected transcripts and distribution of SQANTI structural categories, Mouse ES sample. 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b)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Number of detected transcripts and distribution of transcripts per loci, Manatee sample. 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c)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Length distribution of Mouse ES transcripts predictions . 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d)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Length distribution of Manatee transcripts predictions.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 e)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Support by orthogonal data.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 f)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BUSCO metrics</a:t>
            </a:r>
            <a:r>
              <a:rPr lang="en-US" altLang="zh-CN" sz="1000">
                <a:latin typeface="Arial" pitchFamily="34" charset="0"/>
                <a:cs typeface="Arial" pitchFamily="34" charset="0"/>
              </a:rPr>
              <a:t>. </a:t>
            </a:r>
            <a:r>
              <a:rPr lang="en-US" altLang="zh-CN" sz="1000" b="1">
                <a:latin typeface="Arial" pitchFamily="34" charset="0"/>
                <a:cs typeface="Arial" pitchFamily="34" charset="0"/>
              </a:rPr>
              <a:t>g</a:t>
            </a:r>
            <a:r>
              <a:rPr lang="en-US" altLang="zh-CN" sz="1000" b="1" dirty="0">
                <a:latin typeface="Arial" pitchFamily="34" charset="0"/>
                <a:cs typeface="Arial" pitchFamily="34" charset="0"/>
              </a:rPr>
              <a:t>) 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Performance metrics based on SIRVs. Sen: Sensitivity, PDR: Positive Detection Rate, Pre: Precision, </a:t>
            </a:r>
            <a:r>
              <a:rPr lang="en-US" altLang="zh-CN" sz="1000" dirty="0" err="1">
                <a:latin typeface="Arial" pitchFamily="34" charset="0"/>
                <a:cs typeface="Arial" pitchFamily="34" charset="0"/>
              </a:rPr>
              <a:t>nrPred</a:t>
            </a:r>
            <a:r>
              <a:rPr lang="en-US" altLang="zh-CN" sz="1000" dirty="0">
                <a:latin typeface="Arial" pitchFamily="34" charset="0"/>
                <a:cs typeface="Arial" pitchFamily="34" charset="0"/>
              </a:rPr>
              <a:t>: non-redundant Precision, FDR: False Discovery Rate, 1/Red: Inverse of Redundancy.</a:t>
            </a:r>
          </a:p>
        </p:txBody>
      </p:sp>
      <p:sp>
        <p:nvSpPr>
          <p:cNvPr id="161" name="TextBox 183">
            <a:extLst>
              <a:ext uri="{FF2B5EF4-FFF2-40B4-BE49-F238E27FC236}">
                <a16:creationId xmlns:a16="http://schemas.microsoft.com/office/drawing/2014/main" id="{5E7828C7-9873-F942-B28A-E8DBE1A55E90}"/>
              </a:ext>
            </a:extLst>
          </p:cNvPr>
          <p:cNvSpPr txBox="1"/>
          <p:nvPr/>
        </p:nvSpPr>
        <p:spPr>
          <a:xfrm>
            <a:off x="133922" y="3206184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e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58015B9-B6D8-6C4F-AD52-EF0EDF26A0FE}"/>
              </a:ext>
            </a:extLst>
          </p:cNvPr>
          <p:cNvSpPr txBox="1"/>
          <p:nvPr/>
        </p:nvSpPr>
        <p:spPr>
          <a:xfrm>
            <a:off x="211308" y="145763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a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58015B9-B6D8-6C4F-AD52-EF0EDF26A0FE}"/>
              </a:ext>
            </a:extLst>
          </p:cNvPr>
          <p:cNvSpPr txBox="1"/>
          <p:nvPr/>
        </p:nvSpPr>
        <p:spPr>
          <a:xfrm>
            <a:off x="3552918" y="145763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Box 182">
            <a:extLst>
              <a:ext uri="{FF2B5EF4-FFF2-40B4-BE49-F238E27FC236}">
                <a16:creationId xmlns:a16="http://schemas.microsoft.com/office/drawing/2014/main" id="{8DF4A0E9-8396-7842-9154-63AE309F4D10}"/>
              </a:ext>
            </a:extLst>
          </p:cNvPr>
          <p:cNvSpPr txBox="1"/>
          <p:nvPr/>
        </p:nvSpPr>
        <p:spPr>
          <a:xfrm>
            <a:off x="3578926" y="1726191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d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TextBox 182">
            <a:extLst>
              <a:ext uri="{FF2B5EF4-FFF2-40B4-BE49-F238E27FC236}">
                <a16:creationId xmlns:a16="http://schemas.microsoft.com/office/drawing/2014/main" id="{25995277-CA32-C241-AF5F-CA0204768BAD}"/>
              </a:ext>
            </a:extLst>
          </p:cNvPr>
          <p:cNvSpPr txBox="1"/>
          <p:nvPr/>
        </p:nvSpPr>
        <p:spPr>
          <a:xfrm>
            <a:off x="105247" y="1726191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83">
            <a:extLst>
              <a:ext uri="{FF2B5EF4-FFF2-40B4-BE49-F238E27FC236}">
                <a16:creationId xmlns:a16="http://schemas.microsoft.com/office/drawing/2014/main" id="{E5000D1A-A7D4-7A7D-EA81-5D6E04E72377}"/>
              </a:ext>
            </a:extLst>
          </p:cNvPr>
          <p:cNvSpPr txBox="1"/>
          <p:nvPr/>
        </p:nvSpPr>
        <p:spPr>
          <a:xfrm>
            <a:off x="122166" y="4783701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f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183">
            <a:extLst>
              <a:ext uri="{FF2B5EF4-FFF2-40B4-BE49-F238E27FC236}">
                <a16:creationId xmlns:a16="http://schemas.microsoft.com/office/drawing/2014/main" id="{D2EB8292-53E3-ECA4-4E64-7FF7856C4AAA}"/>
              </a:ext>
            </a:extLst>
          </p:cNvPr>
          <p:cNvSpPr txBox="1"/>
          <p:nvPr/>
        </p:nvSpPr>
        <p:spPr>
          <a:xfrm>
            <a:off x="105247" y="6275710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g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7300A-CC7C-B5D1-BE70-E6983A405927}"/>
              </a:ext>
            </a:extLst>
          </p:cNvPr>
          <p:cNvSpPr txBox="1"/>
          <p:nvPr/>
        </p:nvSpPr>
        <p:spPr>
          <a:xfrm>
            <a:off x="1337812" y="6275710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Mouse 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F5063-BB55-42D9-4F9D-B58C52D0790B}"/>
              </a:ext>
            </a:extLst>
          </p:cNvPr>
          <p:cNvSpPr txBox="1"/>
          <p:nvPr/>
        </p:nvSpPr>
        <p:spPr>
          <a:xfrm>
            <a:off x="4753160" y="627571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Manatee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403139C0-B37D-2083-7378-2AA9A2A82A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180" y="3206184"/>
            <a:ext cx="1584000" cy="1584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1E44695-8440-F5CD-CD51-18C8D60FA9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5007" y="3206184"/>
            <a:ext cx="1584000" cy="1584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60C236B-FB9C-3C26-44F6-75F8503B2C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29000" y="3206184"/>
            <a:ext cx="1584000" cy="1584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62E271C-C63C-AD82-B9D5-38A3B5FFB6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3420" y="3206184"/>
            <a:ext cx="1584000" cy="1584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828CB51-AD6C-E25D-586C-5CB9A4238C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62899" y="5301895"/>
            <a:ext cx="818128" cy="371012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3F87DE3-7FBA-8BB6-0AA3-5E572B5E9E9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33797" t="36331" r="36580" b="44330"/>
          <a:stretch/>
        </p:blipFill>
        <p:spPr>
          <a:xfrm>
            <a:off x="5205393" y="4995894"/>
            <a:ext cx="799777" cy="83532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C51087DB-FAD9-532D-A446-1FF20B2035B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33797" t="58899" r="41675" b="33973"/>
          <a:stretch/>
        </p:blipFill>
        <p:spPr>
          <a:xfrm>
            <a:off x="6032599" y="4953000"/>
            <a:ext cx="662215" cy="30791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C660B9D-5A50-54F1-A883-EB7E7D17135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924" r="6079" b="26188"/>
          <a:stretch/>
        </p:blipFill>
        <p:spPr>
          <a:xfrm>
            <a:off x="3774734" y="6428104"/>
            <a:ext cx="2662533" cy="236787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5776540-4BAD-3982-E5F8-387E4BDDF30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784" r="4268" b="25828"/>
          <a:stretch/>
        </p:blipFill>
        <p:spPr>
          <a:xfrm>
            <a:off x="368674" y="6428103"/>
            <a:ext cx="2818490" cy="24043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D77A29-DFE2-3F67-AC06-9D0E0B1B87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5449" y="4783701"/>
            <a:ext cx="2476800" cy="154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222748-1A6E-96D5-467E-62FA267C6F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88034" y="4783701"/>
            <a:ext cx="2476800" cy="154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56C546-A9AD-87FE-F106-FAF36C465AC1}"/>
              </a:ext>
            </a:extLst>
          </p:cNvPr>
          <p:cNvGrpSpPr/>
          <p:nvPr/>
        </p:nvGrpSpPr>
        <p:grpSpPr>
          <a:xfrm>
            <a:off x="1268393" y="4977145"/>
            <a:ext cx="411513" cy="1156813"/>
            <a:chOff x="1262043" y="4977145"/>
            <a:chExt cx="411513" cy="11568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E620CA-737F-A2A3-D2BE-D20E8EA688D9}"/>
                </a:ext>
              </a:extLst>
            </p:cNvPr>
            <p:cNvSpPr/>
            <p:nvPr/>
          </p:nvSpPr>
          <p:spPr>
            <a:xfrm>
              <a:off x="1262043" y="4977145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6E5239-C9FA-E854-65FC-D3E78E31D9D5}"/>
                </a:ext>
              </a:extLst>
            </p:cNvPr>
            <p:cNvSpPr/>
            <p:nvPr/>
          </p:nvSpPr>
          <p:spPr>
            <a:xfrm>
              <a:off x="1262043" y="5270349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D688F3-75F7-5F1F-A23F-CAD03CD9001E}"/>
                </a:ext>
              </a:extLst>
            </p:cNvPr>
            <p:cNvSpPr/>
            <p:nvPr/>
          </p:nvSpPr>
          <p:spPr>
            <a:xfrm>
              <a:off x="1262043" y="5563553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358466-1CCF-B191-A467-8591F1185B3E}"/>
                </a:ext>
              </a:extLst>
            </p:cNvPr>
            <p:cNvSpPr/>
            <p:nvPr/>
          </p:nvSpPr>
          <p:spPr>
            <a:xfrm>
              <a:off x="1262043" y="5856758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51599A-D44E-64E4-96AF-8887FDCD8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21570" t="4291" r="64884" b="90843"/>
            <a:stretch/>
          </p:blipFill>
          <p:spPr>
            <a:xfrm>
              <a:off x="1356899" y="5090059"/>
              <a:ext cx="214571" cy="7707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0C12C80-6A10-EAAB-439C-B19ECC477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43767" t="3028" r="47013" b="89622"/>
            <a:stretch/>
          </p:blipFill>
          <p:spPr>
            <a:xfrm>
              <a:off x="1391159" y="5350747"/>
              <a:ext cx="146051" cy="116403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8DC7140-AB7E-AF7F-04F5-A6433B75E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55424" t="3454" r="28069" b="91309"/>
            <a:stretch/>
          </p:blipFill>
          <p:spPr>
            <a:xfrm>
              <a:off x="1333435" y="5656620"/>
              <a:ext cx="261498" cy="8295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BA5E79B-0AE0-4695-3A42-DA8735F03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75937" t="3535" r="4222" b="89644"/>
            <a:stretch/>
          </p:blipFill>
          <p:spPr>
            <a:xfrm>
              <a:off x="1307022" y="5936995"/>
              <a:ext cx="314324" cy="10804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45EA10-30EE-1679-C4E9-7673B21A0DF4}"/>
              </a:ext>
            </a:extLst>
          </p:cNvPr>
          <p:cNvGrpSpPr/>
          <p:nvPr/>
        </p:nvGrpSpPr>
        <p:grpSpPr>
          <a:xfrm>
            <a:off x="3656738" y="4977145"/>
            <a:ext cx="411513" cy="1156813"/>
            <a:chOff x="1262043" y="4977145"/>
            <a:chExt cx="411513" cy="11568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DD676A-34A3-C157-2475-53A96FA4C04C}"/>
                </a:ext>
              </a:extLst>
            </p:cNvPr>
            <p:cNvSpPr/>
            <p:nvPr/>
          </p:nvSpPr>
          <p:spPr>
            <a:xfrm>
              <a:off x="1262043" y="4977145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29DAB9-47BD-FDB3-7C4D-83423E0CBE94}"/>
                </a:ext>
              </a:extLst>
            </p:cNvPr>
            <p:cNvSpPr/>
            <p:nvPr/>
          </p:nvSpPr>
          <p:spPr>
            <a:xfrm>
              <a:off x="1262043" y="5270349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BEDF36-EA1C-124D-CDA7-0BC8B623FC7B}"/>
                </a:ext>
              </a:extLst>
            </p:cNvPr>
            <p:cNvSpPr/>
            <p:nvPr/>
          </p:nvSpPr>
          <p:spPr>
            <a:xfrm>
              <a:off x="1262043" y="5563553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75A21E-625E-D6C6-7985-5EC8D8CE895F}"/>
                </a:ext>
              </a:extLst>
            </p:cNvPr>
            <p:cNvSpPr/>
            <p:nvPr/>
          </p:nvSpPr>
          <p:spPr>
            <a:xfrm>
              <a:off x="1262043" y="5856758"/>
              <a:ext cx="411513" cy="2772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7885EED-9405-5DE7-17D4-3967F3397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21570" t="4291" r="64884" b="90843"/>
            <a:stretch/>
          </p:blipFill>
          <p:spPr>
            <a:xfrm>
              <a:off x="1356899" y="5090059"/>
              <a:ext cx="214571" cy="7707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98FF961-097E-3806-D145-795A10B1D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43767" t="3028" r="47013" b="89622"/>
            <a:stretch/>
          </p:blipFill>
          <p:spPr>
            <a:xfrm>
              <a:off x="1391159" y="5350747"/>
              <a:ext cx="146051" cy="11640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90F4B3C-AF22-37A6-9011-FD50BA4DF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55424" t="3454" r="28069" b="91309"/>
            <a:stretch/>
          </p:blipFill>
          <p:spPr>
            <a:xfrm>
              <a:off x="1333435" y="5656620"/>
              <a:ext cx="261498" cy="82955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D5CB5F8-861A-C280-F4CC-5F020F01B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75937" t="3535" r="4222" b="89644"/>
            <a:stretch/>
          </p:blipFill>
          <p:spPr>
            <a:xfrm>
              <a:off x="1307022" y="5936995"/>
              <a:ext cx="314324" cy="108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25551</TotalTime>
  <Words>130</Words>
  <Application>Microsoft Macintosh PowerPoint</Application>
  <PresentationFormat>A4 Paper (210x297 mm)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PARDO PALACIOS Francisco José</dc:creator>
  <cp:lastModifiedBy>Mark Diekhans</cp:lastModifiedBy>
  <cp:revision>31</cp:revision>
  <cp:lastPrinted>2023-03-08T14:40:54Z</cp:lastPrinted>
  <dcterms:created xsi:type="dcterms:W3CDTF">2022-05-04T07:53:20Z</dcterms:created>
  <dcterms:modified xsi:type="dcterms:W3CDTF">2023-11-15T18:31:36Z</dcterms:modified>
</cp:coreProperties>
</file>